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9.png" Type="http://schemas.openxmlformats.org/officeDocument/2006/relationships/image" Id="rId3"/><Relationship Target="../media/image07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5.png" Type="http://schemas.openxmlformats.org/officeDocument/2006/relationships/image" Id="rId6"/><Relationship Target="../media/image02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964749" x="357542"/>
            <a:ext cy="1470000" cx="654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/>
              <a:t>FIDO U2F</a:t>
            </a:r>
            <a:br>
              <a:rPr sz="4800" lang="en"/>
            </a:br>
            <a:r>
              <a:rPr sz="4800" lang="en"/>
              <a:t>Universal 2nd Factor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2393425" x="453025"/>
            <a:ext cy="1803900" cx="7253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
</a:t>
            </a:r>
          </a:p>
          <a:p>
            <a:r>
              <a:t/>
            </a:r>
          </a:p>
          <a:p>
            <a:pPr rtl="0" lvl="0">
              <a:buNone/>
            </a:pPr>
            <a:r>
              <a:rPr sz="3600" lang="en" i="1"/>
              <a:t>open standard strong authentication  for the web</a:t>
            </a:r>
          </a:p>
          <a:p>
            <a:r>
              <a:t/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96100" x="6637929"/>
            <a:ext cy="3367165" cx="229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U2F Protocol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561550" x="0"/>
            <a:ext cy="4571400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333336"/>
                </a:solidFill>
              </a:rPr>
              <a:t>Core idea: Standard public key cryptography: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6"/>
                </a:solidFill>
              </a:rPr>
              <a:t>User's device mints new key pair, gives public key to server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6"/>
                </a:solidFill>
              </a:rPr>
              <a:t>Server asks user's device to sign data to verify the user.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One device, many services, "bring your own device" enabled</a:t>
            </a:r>
          </a:p>
          <a:p>
            <a:pPr rtl="0" lvl="0">
              <a:lnSpc>
                <a:spcPct val="115000"/>
              </a:lnSpc>
              <a:buClr>
                <a:srgbClr val="000000"/>
              </a:buClr>
              <a:buSzPct val="61111"/>
              <a:buFont typeface="Arial"/>
              <a:buNone/>
            </a:pPr>
            <a:r>
              <a:rPr b="1" sz="1800" lang="en">
                <a:solidFill>
                  <a:srgbClr val="333336"/>
                </a:solidFill>
              </a:rPr>
              <a:t>Lots of refinement for this to be consumer facing: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Privacy</a:t>
            </a:r>
            <a:r>
              <a:rPr sz="1800" lang="en">
                <a:solidFill>
                  <a:srgbClr val="333336"/>
                </a:solidFill>
              </a:rPr>
              <a:t>: Site Specific Keys, No unique ID per device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Security:</a:t>
            </a:r>
            <a:r>
              <a:rPr sz="1800" lang="en">
                <a:solidFill>
                  <a:srgbClr val="333336"/>
                </a:solidFill>
              </a:rPr>
              <a:t> No phishing, man-in-the-middles 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Trust:</a:t>
            </a:r>
            <a:r>
              <a:rPr sz="1800" lang="en">
                <a:solidFill>
                  <a:srgbClr val="333336"/>
                </a:solidFill>
              </a:rPr>
              <a:t> Verify who made the device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Pragmatics</a:t>
            </a:r>
            <a:r>
              <a:rPr sz="1800" lang="en">
                <a:solidFill>
                  <a:srgbClr val="333336"/>
                </a:solidFill>
              </a:rPr>
              <a:t>: Affordable today, ride hardware cost curve down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b="1" sz="1800" lang="en">
                <a:solidFill>
                  <a:srgbClr val="333336"/>
                </a:solidFill>
              </a:rPr>
              <a:t>Speed for user:</a:t>
            </a:r>
            <a:r>
              <a:rPr sz="1800" lang="en">
                <a:solidFill>
                  <a:srgbClr val="333336"/>
                </a:solidFill>
              </a:rPr>
              <a:t> Fast crypto in device (Elliptic Curve)</a:t>
            </a:r>
          </a:p>
          <a:p>
            <a:pPr rtl="0" lvl="0">
              <a:lnSpc>
                <a:spcPct val="115000"/>
              </a:lnSpc>
              <a:buNone/>
            </a:pPr>
            <a:r>
              <a:rPr b="1" sz="2400" lang="en">
                <a:solidFill>
                  <a:srgbClr val="333336"/>
                </a:solidFill>
              </a:rPr>
              <a:t>Think "Smartcard re-imagined for modern consumer web"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675822" x="324501"/>
            <a:ext cy="865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Under the hood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404827" x="375101"/>
            <a:ext cy="4571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U2F spec layers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Common Crypto Layer Spec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Transport Layer Specs: User device &lt;-&gt; u2f device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First transport spec: Driverless USB 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Immediate followons: NFC, Bluetooth, on-board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Direct Access from Browser: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No client middleware to install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Simple Javascript API: </a:t>
            </a:r>
            <a:r>
              <a:rPr b="1" lang="en"/>
              <a:t>'Create Key Pair' </a:t>
            </a:r>
            <a:r>
              <a:rPr lang="en"/>
              <a:t>and</a:t>
            </a:r>
            <a:r>
              <a:rPr b="1" lang="en"/>
              <a:t> 'Sign'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just tied to login! Use anytime you want to strongly verify user.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Following phase: Native OS APIs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UI seen by user completely under server control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Easy server side integration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46013" x="923075"/>
            <a:ext cy="5128122" cx="671080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y="2235025" x="4704937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sz="1600" lang="en">
                <a:solidFill>
                  <a:srgbClr val="1155CC"/>
                </a:solidFill>
              </a:rPr>
              <a:t>BROWSER SUPPORT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4120500" x="5944912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600" lang="en">
                <a:solidFill>
                  <a:srgbClr val="1155CC"/>
                </a:solidFill>
              </a:rPr>
              <a:t>MOBILE OS  SUPPORT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y="6229960" x="3199087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600" lang="en">
                <a:solidFill>
                  <a:srgbClr val="1155CC"/>
                </a:solidFill>
              </a:rPr>
              <a:t>ADOPTION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y="2235025" x="1292287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600" lang="en">
                <a:solidFill>
                  <a:srgbClr val="1155CC"/>
                </a:solidFill>
              </a:rPr>
              <a:t>CONSULTING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4834985" x="606487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600" lang="en">
                <a:solidFill>
                  <a:srgbClr val="1155CC"/>
                </a:solidFill>
              </a:rPr>
              <a:t>MANY DEVICES &amp; FORM FACTORS</a:t>
            </a:r>
          </a:p>
        </p:txBody>
      </p:sp>
      <p:sp>
        <p:nvSpPr>
          <p:cNvPr id="142" name="Shape 142"/>
          <p:cNvSpPr/>
          <p:nvPr/>
        </p:nvSpPr>
        <p:spPr>
          <a:xfrm>
            <a:off y="2662300" x="3769762"/>
            <a:ext cy="1221000" cx="15716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3" name="Shape 143"/>
          <p:cNvSpPr txBox="1"/>
          <p:nvPr/>
        </p:nvSpPr>
        <p:spPr>
          <a:xfrm>
            <a:off y="2755225" x="2804100"/>
            <a:ext cy="1709699" cx="3535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4800" lang="en">
                <a:solidFill>
                  <a:srgbClr val="6AA84F"/>
                </a:solidFill>
              </a:rPr>
              <a:t>OPEN</a:t>
            </a:r>
          </a:p>
          <a:p>
            <a:pPr algn="ctr" rtl="0" lvl="0">
              <a:buNone/>
            </a:pPr>
            <a:r>
              <a:rPr b="1" sz="2400" lang="en">
                <a:solidFill>
                  <a:srgbClr val="6AA84F"/>
                </a:solidFill>
              </a:rPr>
              <a:t>FIDO ALLIANCE</a:t>
            </a:r>
            <a:r>
              <a:rPr b="1" sz="1800" lang="en">
                <a:solidFill>
                  <a:srgbClr val="6AA84F"/>
                </a:solidFill>
              </a:rPr>
              <a:t>U2F WORKING GROUP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569847" x="163676"/>
            <a:ext cy="865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Open Ecosystem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U2F: Univ. 2nd Factor: In a nutshell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502575" x="324450"/>
            <a:ext cy="4496999" cx="8495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24999"/>
              <a:buFont typeface="Arial"/>
              <a:buChar char="•"/>
            </a:pPr>
            <a:r>
              <a:rPr b="1" sz="2400" lang="en"/>
              <a:t>User has 2nd factor strong auth. device</a:t>
            </a:r>
          </a:p>
          <a:p>
            <a:pPr rtl="0" lvl="1" indent="-342900" marL="914400">
              <a:buClr>
                <a:schemeClr val="dk1"/>
              </a:buClr>
              <a:buSzPct val="60000"/>
              <a:buFont typeface="Courier New"/>
              <a:buChar char="o"/>
            </a:pPr>
            <a:r>
              <a:rPr b="1" lang="en"/>
              <a:t>W</a:t>
            </a:r>
            <a:r>
              <a:rPr b="1" sz="2400" lang="en"/>
              <a:t>orks </a:t>
            </a:r>
            <a:r>
              <a:rPr b="1" lang="en"/>
              <a:t>with any service which supports it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Mental model "Like a key on your chain, a card in your wallet"</a:t>
            </a:r>
          </a:p>
          <a:p>
            <a:pPr rtl="0" lvl="0" indent="-342900" marL="457200">
              <a:buClr>
                <a:schemeClr val="dk1"/>
              </a:buClr>
              <a:buSzPct val="124999"/>
              <a:buFont typeface="Arial"/>
              <a:buChar char="•"/>
            </a:pPr>
            <a:r>
              <a:rPr b="1" sz="2400" lang="en"/>
              <a:t>For the user:</a:t>
            </a:r>
            <a:r>
              <a:rPr sz="2400" lang="en"/>
              <a:t> </a:t>
            </a:r>
            <a:r>
              <a:rPr u="sng" b="1" sz="2400" lang="en"/>
              <a:t>Easy Secure Login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One device, Many services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Simple UX - press button or tap, no software install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Passwords can be made simple -- 4 digit pins like ATM?</a:t>
            </a:r>
          </a:p>
          <a:p>
            <a:pPr rtl="0" lvl="0" indent="-342900" marL="457200">
              <a:buClr>
                <a:schemeClr val="dk1"/>
              </a:buClr>
              <a:buSzPct val="124999"/>
              <a:buFont typeface="Arial"/>
              <a:buChar char="•"/>
            </a:pPr>
            <a:r>
              <a:rPr b="1" sz="2400" lang="en"/>
              <a:t>For the web site (RP): </a:t>
            </a:r>
            <a:r>
              <a:rPr u="sng" b="1" sz="2400" lang="en"/>
              <a:t>Open Strong Security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Open:</a:t>
            </a:r>
            <a:r>
              <a:rPr sz="1800" lang="en"/>
              <a:t> Not proprietary, multiple vendors, </a:t>
            </a:r>
            <a:r>
              <a:rPr b="1" sz="1800" lang="en"/>
              <a:t>no central service required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Self provisioned: </a:t>
            </a:r>
            <a:r>
              <a:rPr sz="1800" lang="en"/>
              <a:t>No pre-seeding req, "Bring your own token" possible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Strong Security:</a:t>
            </a:r>
            <a:r>
              <a:rPr sz="1800" lang="en"/>
              <a:t> Non-Phishable, Blocks most practical MITMs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Strong Privacy: </a:t>
            </a:r>
            <a:r>
              <a:rPr sz="1800" lang="en"/>
              <a:t>One site cannot use credential given to another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101625" x="462150"/>
            <a:ext cy="12443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Other usage models</a:t>
            </a:r>
            <a:br>
              <a:rPr lang="en"/>
            </a:br>
            <a:r>
              <a:rPr lang="en"/>
              <a:t>beyond "One key you carry" 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346027" x="160527"/>
            <a:ext cy="4571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Token for home machine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husband and wife share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husband for Sites A and B, wife for Sites C and D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One token at home, one token at work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User provisions both for paypal, can pay from either place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One token plugged in at home, one token to carry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Convenience, home computer always ready to go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11111"/>
              <a:buFont typeface="Arial"/>
              <a:buAutoNum type="arabicPeriod"/>
            </a:pPr>
            <a:r>
              <a:rPr b="1" sz="1800" lang="en"/>
              <a:t>One (tiny) token plugged permanently into work laptop 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11111"/>
              <a:buFont typeface="Courier New"/>
              <a:buChar char="o"/>
            </a:pPr>
            <a:r>
              <a:rPr sz="1800" lang="en"/>
              <a:t>Laptop becomes the 2nd factor (maybe built into next-gen laptops?)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Husband/wife, separate tokens, 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Each activates own key, protocol has no problem with multiple keys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One account, multiple users, each with own token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Small business users share an account with strong auth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Account lockdown to a single device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Only one token, permanently with office machine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Same token for work account and personal account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Work (= enterprise) leverages user's "bring your own token"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sz="1800" lang="en"/>
              <a:t>Different token for work account and personal account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If enterprise doesn't like self-provision, can ship pre-provisioned token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Current U2F Status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506025" x="457200"/>
            <a:ext cy="4367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Targeting Review Draft Spec: Dec 2013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Crypto Layer Spec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Transport layer Spec: USB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Ongoing work on on other transports</a:t>
            </a:r>
          </a:p>
          <a:p>
            <a:pPr rtl="0" lvl="3" indent="-381000" marL="182880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NFC, Bluetooth LE, Onboard on Android.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b="1" lang="en"/>
              <a:t>Working-Draft Protocol Version implemented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Multiple interoperable servers from members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One token implementation availablle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Other token implementations actively planned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Google deployed in-house for employees</a:t>
            </a:r>
          </a:p>
          <a:p>
            <a:pPr rtl="0" lvl="0" indent="0" marL="914400">
              <a:buNone/>
            </a:pP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161725" x="2048975"/>
            <a:ext cy="937799" cx="38891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U2F Schematic</a:t>
            </a:r>
          </a:p>
          <a:p>
            <a:r>
              <a:t/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73107" x="706714"/>
            <a:ext cy="6176291" cx="7730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470850" x="457201"/>
            <a:ext cy="865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they fit: UAF + U2F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1563775" x="191577"/>
            <a:ext cy="4571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UAF = Universal Authentication Framework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 Larger View, password less, local device auth for sign = OSTP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U2F = Universal 2nd Factor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Critical bridge to future, "classic" 2-factor, incremental change for RP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Service (RP) password still present, but can be simple (4 digit PIN?)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How do they fit together? Message to Service Provider (RP):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At registration:</a:t>
            </a:r>
            <a:r>
              <a:rPr sz="1800" lang="en"/>
              <a:t>  Discover user has FIDO UAF enabled device?</a:t>
            </a:r>
          </a:p>
          <a:p>
            <a:pPr rtl="0" lvl="2" indent="-3429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800" lang="en"/>
              <a:t>Register that for passwordless experience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Else</a:t>
            </a:r>
            <a:r>
              <a:rPr sz="1800" lang="en"/>
              <a:t> offer user FIDO U2F token in a browser.</a:t>
            </a:r>
          </a:p>
          <a:p>
            <a:pPr rtl="0" lvl="2" indent="-3429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800" lang="en"/>
              <a:t>Self-register for simple password 2 factor experience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At login:</a:t>
            </a:r>
            <a:r>
              <a:rPr sz="1800" lang="en"/>
              <a:t> User has FIDO UAF enabled device + UAF registration?</a:t>
            </a:r>
          </a:p>
          <a:p>
            <a:pPr rtl="0" lvl="2" indent="-3429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800" lang="en"/>
              <a:t>Exercise UAF experience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sz="1800" lang="en"/>
              <a:t>Else </a:t>
            </a:r>
            <a:r>
              <a:rPr sz="1800" lang="en"/>
              <a:t>user has U2F registration?</a:t>
            </a:r>
          </a:p>
          <a:p>
            <a:pPr rtl="0" lvl="2" indent="-3429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800" lang="en"/>
              <a:t>Exerciser U2F login experience.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Some RPs may want to offer only UAF, some only U2F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That's no problem</a:t>
            </a:r>
            <a:r>
              <a:rPr sz="1800" lang="en"/>
              <a:t>, FIDO is all about the right choice for RP and user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Note that  they can start offering "other" flavor later seamlessly.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Backstory: </a:t>
            </a:r>
            <a:r>
              <a:rPr b="1" sz="1800" lang="en"/>
              <a:t>Server talking both protocols possible today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Harmonization is important, but can be medium term.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sz="1800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Working Group Logistics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Weekly Thursday 1030am-1130am Pacfic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Primary meeting by telephone bridge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Active ongoing discussion by email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116700" x="273225"/>
            <a:ext cy="603300" cx="9144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Presentation Structure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579800" x="457200"/>
            <a:ext cy="4884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U2F Overview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Problem being solved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Value to the end user 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Value to the Service Provider (RP)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Value to the device vendor, integration vendor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How U2F works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Protocol design considerations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U2F Spec layers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More use cases 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Current Status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The larger view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UAF + U2F as a complementary whole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1800" lang="en"/>
              <a:t>Working Group Logistics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Meeting schedule, communication etc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52193" x="0"/>
            <a:ext cy="1551888" cx="3475911"/>
          </a:xfrm>
          <a:prstGeom prst="rect">
            <a:avLst/>
          </a:prstGeom>
        </p:spPr>
      </p:pic>
      <p:sp>
        <p:nvSpPr>
          <p:cNvPr id="45" name="Shape 45"/>
          <p:cNvSpPr txBox="1"/>
          <p:nvPr>
            <p:ph type="title"/>
          </p:nvPr>
        </p:nvSpPr>
        <p:spPr>
          <a:xfrm>
            <a:off y="715922" x="375102"/>
            <a:ext cy="671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1" lang="en">
                <a:solidFill>
                  <a:srgbClr val="666666"/>
                </a:solidFill>
              </a:rPr>
              <a:t>Web passwords are broken</a:t>
            </a:r>
          </a:p>
        </p:txBody>
      </p:sp>
      <p:sp>
        <p:nvSpPr>
          <p:cNvPr id="46" name="Shape 46"/>
          <p:cNvSpPr txBox="1"/>
          <p:nvPr>
            <p:ph idx="2" type="title"/>
          </p:nvPr>
        </p:nvSpPr>
        <p:spPr>
          <a:xfrm>
            <a:off y="4584639" x="657702"/>
            <a:ext cy="671400" cx="196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3000" lang="en">
                <a:solidFill>
                  <a:srgbClr val="E06666"/>
                </a:solidFill>
              </a:rPr>
              <a:t>REUSED</a:t>
            </a:r>
          </a:p>
        </p:txBody>
      </p:sp>
      <p:sp>
        <p:nvSpPr>
          <p:cNvPr id="47" name="Shape 47"/>
          <p:cNvSpPr txBox="1"/>
          <p:nvPr>
            <p:ph idx="3" type="title"/>
          </p:nvPr>
        </p:nvSpPr>
        <p:spPr>
          <a:xfrm>
            <a:off y="4584639" x="3590100"/>
            <a:ext cy="671400" cx="196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3000" lang="en">
                <a:solidFill>
                  <a:srgbClr val="E06666"/>
                </a:solidFill>
              </a:rPr>
              <a:t>PHISHED</a:t>
            </a:r>
          </a:p>
        </p:txBody>
      </p:sp>
      <p:sp>
        <p:nvSpPr>
          <p:cNvPr id="48" name="Shape 48"/>
          <p:cNvSpPr txBox="1"/>
          <p:nvPr>
            <p:ph idx="4" type="title"/>
          </p:nvPr>
        </p:nvSpPr>
        <p:spPr>
          <a:xfrm>
            <a:off y="4584639" x="6223435"/>
            <a:ext cy="671400" cx="2657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3000" lang="en">
                <a:solidFill>
                  <a:srgbClr val="E06666"/>
                </a:solidFill>
              </a:rPr>
              <a:t>KEYLOGGED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277358" x="5841612"/>
            <a:ext cy="1770732" cx="3036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163425" x="3388339"/>
            <a:ext cy="2129425" cx="221386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660397" x="375102"/>
            <a:ext cy="865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Today's solution: One time codes: SMS or Device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29825" x="5265937"/>
            <a:ext cy="1314450" cx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01250" x="2162225"/>
            <a:ext cy="1371600" cx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274432" x="5041305"/>
            <a:ext cy="1465056" cx="194468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>
            <p:ph idx="2" type="title"/>
          </p:nvPr>
        </p:nvSpPr>
        <p:spPr>
          <a:xfrm>
            <a:off y="3249050" x="1638449"/>
            <a:ext cy="351600" cx="196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E06666"/>
                </a:solidFill>
              </a:rPr>
              <a:t>SMS USABILITY</a:t>
            </a:r>
          </a:p>
        </p:txBody>
      </p:sp>
      <p:sp>
        <p:nvSpPr>
          <p:cNvPr id="60" name="Shape 60"/>
          <p:cNvSpPr txBox="1"/>
          <p:nvPr>
            <p:ph idx="3" type="title"/>
          </p:nvPr>
        </p:nvSpPr>
        <p:spPr>
          <a:xfrm>
            <a:off y="3571800" x="1074827"/>
            <a:ext cy="351600" cx="31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200" lang="en">
                <a:solidFill>
                  <a:srgbClr val="666666"/>
                </a:solidFill>
              </a:rPr>
              <a:t>Coverage Issues  -  Delay  -  User Cost</a:t>
            </a:r>
          </a:p>
        </p:txBody>
      </p:sp>
      <p:sp>
        <p:nvSpPr>
          <p:cNvPr id="61" name="Shape 61"/>
          <p:cNvSpPr txBox="1"/>
          <p:nvPr>
            <p:ph idx="4" type="title"/>
          </p:nvPr>
        </p:nvSpPr>
        <p:spPr>
          <a:xfrm>
            <a:off y="3249050" x="4597594"/>
            <a:ext cy="351600" cx="301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E06666"/>
                </a:solidFill>
              </a:rPr>
              <a:t>DEVICE USABILITY</a:t>
            </a:r>
          </a:p>
        </p:txBody>
      </p:sp>
      <p:sp>
        <p:nvSpPr>
          <p:cNvPr id="62" name="Shape 62"/>
          <p:cNvSpPr txBox="1"/>
          <p:nvPr>
            <p:ph idx="5" type="title"/>
          </p:nvPr>
        </p:nvSpPr>
        <p:spPr>
          <a:xfrm>
            <a:off y="3571800" x="4473851"/>
            <a:ext cy="351600" cx="31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200" lang="en">
                <a:solidFill>
                  <a:srgbClr val="666666"/>
                </a:solidFill>
              </a:rPr>
              <a:t>One Per Site  -  Expensive  -  Fragile</a:t>
            </a:r>
          </a:p>
        </p:txBody>
      </p:sp>
      <p:sp>
        <p:nvSpPr>
          <p:cNvPr id="63" name="Shape 63"/>
          <p:cNvSpPr txBox="1"/>
          <p:nvPr>
            <p:ph idx="6" type="title"/>
          </p:nvPr>
        </p:nvSpPr>
        <p:spPr>
          <a:xfrm>
            <a:off y="5915850" x="1188577"/>
            <a:ext cy="351600" cx="3003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E06666"/>
                </a:solidFill>
              </a:rPr>
              <a:t>USER EXPERIENCE</a:t>
            </a:r>
          </a:p>
        </p:txBody>
      </p:sp>
      <p:sp>
        <p:nvSpPr>
          <p:cNvPr id="64" name="Shape 64"/>
          <p:cNvSpPr txBox="1"/>
          <p:nvPr>
            <p:ph idx="7" type="title"/>
          </p:nvPr>
        </p:nvSpPr>
        <p:spPr>
          <a:xfrm>
            <a:off y="6238600" x="1074827"/>
            <a:ext cy="351600" cx="31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200" lang="en">
                <a:solidFill>
                  <a:srgbClr val="666666"/>
                </a:solidFill>
              </a:rPr>
              <a:t>Users find it hard</a:t>
            </a:r>
          </a:p>
        </p:txBody>
      </p:sp>
      <p:sp>
        <p:nvSpPr>
          <p:cNvPr id="65" name="Shape 65"/>
          <p:cNvSpPr txBox="1"/>
          <p:nvPr>
            <p:ph idx="8" type="title"/>
          </p:nvPr>
        </p:nvSpPr>
        <p:spPr>
          <a:xfrm>
            <a:off y="5915850" x="4597594"/>
            <a:ext cy="351600" cx="301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E06666"/>
                </a:solidFill>
              </a:rPr>
              <a:t>PHISHABLE</a:t>
            </a:r>
          </a:p>
        </p:txBody>
      </p:sp>
      <p:sp>
        <p:nvSpPr>
          <p:cNvPr id="66" name="Shape 66"/>
          <p:cNvSpPr txBox="1"/>
          <p:nvPr>
            <p:ph idx="9" type="title"/>
          </p:nvPr>
        </p:nvSpPr>
        <p:spPr>
          <a:xfrm>
            <a:off y="6238600" x="4473851"/>
            <a:ext cy="351600" cx="31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b="1" sz="1200" lang="en">
                <a:solidFill>
                  <a:srgbClr val="666666"/>
                </a:solidFill>
              </a:rPr>
              <a:t>German Police re:  iTan: </a:t>
            </a:r>
            <a:br>
              <a:rPr b="1" sz="1200" lang="en">
                <a:solidFill>
                  <a:srgbClr val="666666"/>
                </a:solidFill>
              </a:rPr>
            </a:br>
            <a:r>
              <a:rPr b="1" sz="1200" lang="en">
                <a:solidFill>
                  <a:srgbClr val="666666"/>
                </a:solidFill>
              </a:rPr>
              <a:t>".. we still lose money"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4044335" x="1631951"/>
            <a:ext cy="1765590" cx="197679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40163" x="457196"/>
            <a:ext cy="4525439" cx="676586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U2F Solution: How it works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838505" x="4150252"/>
            <a:ext cy="1427099" cx="516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One device, many services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Easy: Press button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en"/>
              <a:t>Safe: Un-phishable Security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37982" x="644637"/>
            <a:ext cy="1925842" cx="803796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/>
          <p:nvPr/>
        </p:nvSpPr>
        <p:spPr>
          <a:xfrm>
            <a:off y="4109000" x="1677900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sz="1800" lang="en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1" name="Shape 81"/>
          <p:cNvSpPr/>
          <p:nvPr/>
        </p:nvSpPr>
        <p:spPr>
          <a:xfrm>
            <a:off y="4109000" x="4264751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2" name="Shape 82"/>
          <p:cNvSpPr/>
          <p:nvPr/>
        </p:nvSpPr>
        <p:spPr>
          <a:xfrm>
            <a:off y="4109000" x="6944877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4715425" x="385523"/>
            <a:ext cy="457200" cx="2928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1155CC"/>
                </a:solidFill>
              </a:rPr>
              <a:t>Userid &amp; Password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4715425" x="3171675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1155CC"/>
                </a:solidFill>
              </a:rPr>
              <a:t>Present U2F device.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y="4715425" x="5862476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1155CC"/>
                </a:solidFill>
              </a:rPr>
              <a:t>Successful Sign in</a:t>
            </a: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y="812799" x="527500"/>
            <a:ext cy="6735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Simple for Users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5672275" x="199757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8" name="Shape 88"/>
          <p:cNvSpPr txBox="1"/>
          <p:nvPr/>
        </p:nvSpPr>
        <p:spPr>
          <a:xfrm>
            <a:off y="5185375" x="553050"/>
            <a:ext cy="1396800" cx="803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b="1" sz="1800" lang="en"/>
              <a:t>Presenting a U2F device over various transports: 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b="1" sz="1800" lang="en"/>
              <a:t>For USB U2F device = Insert and press button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b="1" sz="1800" lang="en"/>
              <a:t>For NFC U2F device = tap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b="1" sz="1800" lang="en"/>
              <a:t>For Bluetooth U2F device = press button</a:t>
            </a:r>
          </a:p>
          <a:p>
            <a:pPr rtl="0" lvl="1" indent="-342900" marL="914400">
              <a:buClr>
                <a:srgbClr val="000000"/>
              </a:buClr>
              <a:buSzPct val="100000"/>
              <a:buFont typeface="Arial"/>
              <a:buChar char="○"/>
            </a:pPr>
            <a:r>
              <a:rPr b="1" sz="1800" lang="en"/>
              <a:t>For built-in onboard U2F device = button or equiv. UI gesture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90000" x="1139966"/>
            <a:ext cy="4525399" cx="622351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User self-registration</a:t>
            </a:r>
          </a:p>
        </p:txBody>
      </p:sp>
      <p:sp>
        <p:nvSpPr>
          <p:cNvPr id="95" name="Shape 95"/>
          <p:cNvSpPr/>
          <p:nvPr/>
        </p:nvSpPr>
        <p:spPr>
          <a:xfrm>
            <a:off y="3437050" x="1139966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6" name="Shape 96"/>
          <p:cNvSpPr/>
          <p:nvPr/>
        </p:nvSpPr>
        <p:spPr>
          <a:xfrm>
            <a:off y="3437050" x="4397226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7" name="Shape 97"/>
          <p:cNvSpPr/>
          <p:nvPr/>
        </p:nvSpPr>
        <p:spPr>
          <a:xfrm>
            <a:off y="6127000" x="1139966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3422350" x="4928775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1155CC"/>
                </a:solidFill>
              </a:rPr>
              <a:t>Present U2F device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6112300" x="1567766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1155CC"/>
                </a:solidFill>
              </a:rPr>
              <a:t>Backup Options</a:t>
            </a:r>
          </a:p>
        </p:txBody>
      </p:sp>
      <p:sp>
        <p:nvSpPr>
          <p:cNvPr id="100" name="Shape 100"/>
          <p:cNvSpPr/>
          <p:nvPr/>
        </p:nvSpPr>
        <p:spPr>
          <a:xfrm>
            <a:off y="6127000" x="4397226"/>
            <a:ext cy="427799" cx="427799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6112300" x="4901226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1155CC"/>
                </a:solidFill>
              </a:rPr>
              <a:t>Registration Done</a:t>
            </a:r>
          </a:p>
          <a:p>
            <a:r>
              <a:t/>
            </a:r>
          </a:p>
        </p:txBody>
      </p:sp>
      <p:sp>
        <p:nvSpPr>
          <p:cNvPr id="102" name="Shape 102"/>
          <p:cNvSpPr txBox="1"/>
          <p:nvPr/>
        </p:nvSpPr>
        <p:spPr>
          <a:xfrm>
            <a:off y="3422350" x="1620266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1155CC"/>
                </a:solidFill>
              </a:rPr>
              <a:t>Userid &amp; Password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577972" x="439952"/>
            <a:ext cy="865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Usage on Mobiles</a:t>
            </a:r>
          </a:p>
        </p:txBody>
      </p:sp>
      <p:sp>
        <p:nvSpPr>
          <p:cNvPr id="108" name="Shape 108"/>
          <p:cNvSpPr txBox="1"/>
          <p:nvPr>
            <p:ph idx="2" type="title"/>
          </p:nvPr>
        </p:nvSpPr>
        <p:spPr>
          <a:xfrm>
            <a:off y="2124150" x="501600"/>
            <a:ext cy="1887000" cx="196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1" sz="2200" lang="en">
                <a:solidFill>
                  <a:srgbClr val="3C78D8"/>
                </a:solidFill>
              </a:rPr>
              <a:t>Tomorrow</a:t>
            </a:r>
          </a:p>
          <a:p>
            <a:pPr rtl="0" lvl="0">
              <a:buNone/>
            </a:pPr>
            <a:r>
              <a:rPr sz="1400" lang="en">
                <a:solidFill>
                  <a:srgbClr val="434343"/>
                </a:solidFill>
              </a:rPr>
              <a:t>Use NFC, Bluetooth or on-board U2F capability.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</a:p>
        </p:txBody>
      </p:sp>
      <p:sp>
        <p:nvSpPr>
          <p:cNvPr id="109" name="Shape 109"/>
          <p:cNvSpPr txBox="1"/>
          <p:nvPr>
            <p:ph idx="3" type="title"/>
          </p:nvPr>
        </p:nvSpPr>
        <p:spPr>
          <a:xfrm>
            <a:off y="4914050" x="439950"/>
            <a:ext cy="1420500" cx="196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3C78D8"/>
                </a:solidFill>
              </a:rPr>
              <a:t>Today</a:t>
            </a:r>
          </a:p>
          <a:p>
            <a:pPr rtl="0" lvl="0">
              <a:buNone/>
            </a:pPr>
            <a:r>
              <a:rPr sz="1400" lang="en">
                <a:solidFill>
                  <a:srgbClr val="434343"/>
                </a:solidFill>
              </a:rPr>
              <a:t>Use your computer to bless your mobile (one time action) 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0250" x="2879025"/>
            <a:ext cy="4724400" cx="58769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Small, Reliable, Secure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3325" x="1047675"/>
            <a:ext cy="1943100" cx="6448425"/>
          </a:xfrm>
          <a:prstGeom prst="rect">
            <a:avLst/>
          </a:prstGeom>
        </p:spPr>
      </p:pic>
      <p:sp>
        <p:nvSpPr>
          <p:cNvPr id="117" name="Shape 117"/>
          <p:cNvSpPr txBox="1"/>
          <p:nvPr/>
        </p:nvSpPr>
        <p:spPr>
          <a:xfrm>
            <a:off y="3908925" x="380989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1155CC"/>
                </a:solidFill>
              </a:rPr>
              <a:t>Battery-less options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3908925" x="2602302"/>
            <a:ext cy="457200" cx="2592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en">
                <a:solidFill>
                  <a:srgbClr val="1155CC"/>
                </a:solidFill>
              </a:rPr>
              <a:t> Robust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3908925" x="5318014"/>
            <a:ext cy="457200" cx="32808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b="1" sz="1800" lang="en">
                <a:solidFill>
                  <a:srgbClr val="1155CC"/>
                </a:solidFill>
              </a:rPr>
              <a:t>Strong Client Side Security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